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87"/>
  </p:notesMasterIdLst>
  <p:handoutMasterIdLst>
    <p:handoutMasterId r:id="rId8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913" r:id="rId26"/>
    <p:sldId id="864" r:id="rId27"/>
    <p:sldId id="875" r:id="rId28"/>
    <p:sldId id="862" r:id="rId29"/>
    <p:sldId id="938" r:id="rId30"/>
    <p:sldId id="876" r:id="rId31"/>
    <p:sldId id="882" r:id="rId32"/>
    <p:sldId id="877" r:id="rId33"/>
    <p:sldId id="878" r:id="rId34"/>
    <p:sldId id="916" r:id="rId35"/>
    <p:sldId id="917" r:id="rId36"/>
    <p:sldId id="920" r:id="rId37"/>
    <p:sldId id="918" r:id="rId38"/>
    <p:sldId id="919" r:id="rId39"/>
    <p:sldId id="921" r:id="rId40"/>
    <p:sldId id="922" r:id="rId41"/>
    <p:sldId id="923" r:id="rId42"/>
    <p:sldId id="937" r:id="rId43"/>
    <p:sldId id="931" r:id="rId44"/>
    <p:sldId id="900" r:id="rId45"/>
    <p:sldId id="897" r:id="rId46"/>
    <p:sldId id="890" r:id="rId47"/>
    <p:sldId id="889" r:id="rId48"/>
    <p:sldId id="924" r:id="rId49"/>
    <p:sldId id="927" r:id="rId50"/>
    <p:sldId id="929" r:id="rId51"/>
    <p:sldId id="930" r:id="rId52"/>
    <p:sldId id="928" r:id="rId53"/>
    <p:sldId id="932" r:id="rId54"/>
    <p:sldId id="925" r:id="rId55"/>
    <p:sldId id="926" r:id="rId56"/>
    <p:sldId id="933" r:id="rId57"/>
    <p:sldId id="934" r:id="rId58"/>
    <p:sldId id="936" r:id="rId59"/>
    <p:sldId id="935" r:id="rId60"/>
    <p:sldId id="898" r:id="rId61"/>
    <p:sldId id="896" r:id="rId62"/>
    <p:sldId id="891" r:id="rId63"/>
    <p:sldId id="902" r:id="rId64"/>
    <p:sldId id="901" r:id="rId65"/>
    <p:sldId id="892" r:id="rId66"/>
    <p:sldId id="903" r:id="rId67"/>
    <p:sldId id="905" r:id="rId68"/>
    <p:sldId id="870" r:id="rId69"/>
    <p:sldId id="871" r:id="rId70"/>
    <p:sldId id="908" r:id="rId71"/>
    <p:sldId id="867" r:id="rId72"/>
    <p:sldId id="907" r:id="rId73"/>
    <p:sldId id="868" r:id="rId74"/>
    <p:sldId id="906" r:id="rId75"/>
    <p:sldId id="904" r:id="rId76"/>
    <p:sldId id="909" r:id="rId77"/>
    <p:sldId id="872" r:id="rId78"/>
    <p:sldId id="873" r:id="rId79"/>
    <p:sldId id="910" r:id="rId80"/>
    <p:sldId id="911" r:id="rId81"/>
    <p:sldId id="865" r:id="rId82"/>
    <p:sldId id="414" r:id="rId83"/>
    <p:sldId id="866" r:id="rId84"/>
    <p:sldId id="869" r:id="rId85"/>
    <p:sldId id="403"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C30D3E"/>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88" autoAdjust="0"/>
    <p:restoredTop sz="94433" autoAdjust="0"/>
  </p:normalViewPr>
  <p:slideViewPr>
    <p:cSldViewPr snapToGrid="0">
      <p:cViewPr>
        <p:scale>
          <a:sx n="100" d="100"/>
          <a:sy n="100" d="100"/>
        </p:scale>
        <p:origin x="2384" y="133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37</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59</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hesim-dev.github.io/ispor-short-course/articles/partitioned-survival-model-simple.html"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28</a:t>
            </a:fld>
            <a:endParaRPr lang="en-US"/>
          </a:p>
        </p:txBody>
      </p:sp>
    </p:spTree>
    <p:extLst>
      <p:ext uri="{BB962C8B-B14F-4D97-AF65-F5344CB8AC3E}">
        <p14:creationId xmlns:p14="http://schemas.microsoft.com/office/powerpoint/2010/main" val="294046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Time-varying state-transition models</a:t>
            </a:r>
          </a:p>
          <a:p>
            <a:r>
              <a:rPr lang="en-US" dirty="0"/>
              <a:t>Partitioned survival models</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latin typeface="Lucida Console" panose="020B0609040504020204" pitchFamily="49" charset="0"/>
              </a:rPr>
              <a:t>p_soc</a:t>
            </a:r>
            <a:r>
              <a:rPr lang="en-US" sz="1100" b="1" dirty="0">
                <a:latin typeface="Lucida Console" panose="020B0609040504020204" pitchFamily="49" charset="0"/>
              </a:rPr>
              <a:t> &lt;- matrix(</a:t>
            </a:r>
          </a:p>
          <a:p>
            <a:r>
              <a:rPr lang="en-US" sz="1100" b="1" dirty="0">
                <a:latin typeface="Lucida Console" panose="020B0609040504020204" pitchFamily="49" charset="0"/>
              </a:rPr>
              <a:t>  c(</a:t>
            </a:r>
            <a:r>
              <a:rPr lang="en-US" sz="1100" b="1" dirty="0" err="1">
                <a:latin typeface="Lucida Console" panose="020B0609040504020204" pitchFamily="49" charset="0"/>
              </a:rPr>
              <a:t>p_hh</a:t>
            </a:r>
            <a:r>
              <a:rPr lang="en-US" sz="1100" b="1" dirty="0">
                <a:latin typeface="Lucida Console" panose="020B0609040504020204" pitchFamily="49" charset="0"/>
              </a:rPr>
              <a:t>,  p_hs1,  0,      </a:t>
            </a:r>
            <a:r>
              <a:rPr lang="en-US" sz="1100" b="1" dirty="0" err="1">
                <a:latin typeface="Lucida Console" panose="020B0609040504020204" pitchFamily="49" charset="0"/>
              </a:rPr>
              <a:t>p_hd</a:t>
            </a:r>
            <a:r>
              <a:rPr lang="en-US" sz="1100" b="1" dirty="0">
                <a:latin typeface="Lucida Console" panose="020B0609040504020204" pitchFamily="49" charset="0"/>
              </a:rPr>
              <a:t>,</a:t>
            </a:r>
          </a:p>
          <a:p>
            <a:r>
              <a:rPr lang="en-US" sz="1100" b="1" dirty="0">
                <a:latin typeface="Lucida Console" panose="020B0609040504020204" pitchFamily="49" charset="0"/>
              </a:rPr>
              <a:t>    p_s1h, p_s1s1, p_s1s2, p_s1d,</a:t>
            </a:r>
          </a:p>
          <a:p>
            <a:r>
              <a:rPr lang="en-US" sz="1100" b="1" dirty="0">
                <a:latin typeface="Lucida Console" panose="020B0609040504020204" pitchFamily="49" charset="0"/>
              </a:rPr>
              <a:t>    0,     0,      p_s2s2, p_s2d,</a:t>
            </a:r>
          </a:p>
          <a:p>
            <a:r>
              <a:rPr lang="en-US" sz="1100" b="1" dirty="0">
                <a:latin typeface="Lucida Console" panose="020B0609040504020204" pitchFamily="49" charset="0"/>
              </a:rPr>
              <a:t>    0,     0,      0,      1),</a:t>
            </a:r>
          </a:p>
          <a:p>
            <a:r>
              <a:rPr lang="en-US" sz="1100" b="1" dirty="0">
                <a:latin typeface="Lucida Console" panose="020B0609040504020204" pitchFamily="49" charset="0"/>
              </a:rPr>
              <a:t>  </a:t>
            </a:r>
            <a:r>
              <a:rPr lang="en-US" sz="1100" b="1" dirty="0" err="1">
                <a:latin typeface="Lucida Console" panose="020B0609040504020204" pitchFamily="49" charset="0"/>
              </a:rPr>
              <a:t>byrow</a:t>
            </a:r>
            <a:r>
              <a:rPr lang="en-US" sz="1100" b="1" dirty="0">
                <a:latin typeface="Lucida Console" panose="020B0609040504020204" pitchFamily="49" charset="0"/>
              </a:rPr>
              <a:t> = TRUE,</a:t>
            </a:r>
          </a:p>
          <a:p>
            <a:r>
              <a:rPr lang="en-US" sz="1100" b="1" dirty="0">
                <a:latin typeface="Lucida Console" panose="020B0609040504020204" pitchFamily="49" charset="0"/>
              </a:rPr>
              <a:t>  </a:t>
            </a:r>
            <a:r>
              <a:rPr lang="en-US" sz="1100" b="1" dirty="0" err="1">
                <a:latin typeface="Lucida Console" panose="020B0609040504020204" pitchFamily="49" charset="0"/>
              </a:rPr>
              <a:t>nrow</a:t>
            </a:r>
            <a:r>
              <a:rPr lang="en-US" sz="1100" b="1" dirty="0">
                <a:latin typeface="Lucida Console" panose="020B0609040504020204" pitchFamily="49" charset="0"/>
              </a:rPr>
              <a:t> = 4, </a:t>
            </a:r>
            <a:r>
              <a:rPr lang="en-US" sz="1100" b="1" dirty="0" err="1">
                <a:latin typeface="Lucida Console" panose="020B0609040504020204" pitchFamily="49" charset="0"/>
              </a:rPr>
              <a:t>ncol</a:t>
            </a:r>
            <a:r>
              <a:rPr lang="en-US" sz="1100" b="1" dirty="0">
                <a:latin typeface="Lucida Console" panose="020B0609040504020204" pitchFamily="49" charset="0"/>
              </a:rPr>
              <a:t> = 4</a:t>
            </a:r>
          </a:p>
          <a:p>
            <a:r>
              <a:rPr lang="en-US" sz="1100" b="1" dirty="0">
                <a:latin typeface="Lucida Console" panose="020B0609040504020204" pitchFamily="49" charset="0"/>
              </a:rPr>
              <a:t>)</a:t>
            </a:r>
          </a:p>
          <a:p>
            <a:r>
              <a:rPr lang="en-US" sz="1100" b="1" dirty="0" err="1">
                <a:latin typeface="Lucida Console" panose="020B0609040504020204" pitchFamily="49" charset="0"/>
              </a:rPr>
              <a:t>state_names</a:t>
            </a:r>
            <a:r>
              <a:rPr lang="en-US" sz="1100" b="1" dirty="0">
                <a:latin typeface="Lucida Console" panose="020B0609040504020204" pitchFamily="49" charset="0"/>
              </a:rPr>
              <a:t> &lt;- c("H", "S1", "S2", "D")</a:t>
            </a:r>
          </a:p>
          <a:p>
            <a:r>
              <a:rPr lang="en-US" sz="1100" b="1" dirty="0" err="1">
                <a:latin typeface="Lucida Console" panose="020B0609040504020204" pitchFamily="49" charset="0"/>
              </a:rPr>
              <a:t>colnames</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&lt;- </a:t>
            </a:r>
            <a:r>
              <a:rPr lang="en-US" sz="1100" b="1" dirty="0" err="1">
                <a:latin typeface="Lucida Console" panose="020B0609040504020204" pitchFamily="49" charset="0"/>
              </a:rPr>
              <a:t>rownames</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&lt;- </a:t>
            </a:r>
            <a:r>
              <a:rPr lang="en-US" sz="1100" b="1" dirty="0" err="1">
                <a:latin typeface="Lucida Console" panose="020B0609040504020204" pitchFamily="49" charset="0"/>
              </a:rPr>
              <a:t>state_names</a:t>
            </a:r>
            <a:endParaRPr lang="en-US" sz="1100" b="1"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latin typeface="Lucida Console" panose="020B0609040504020204" pitchFamily="49" charset="0"/>
              </a:rPr>
              <a:t>p_new</a:t>
            </a:r>
            <a:r>
              <a:rPr lang="en-US" sz="1100" b="1" dirty="0">
                <a:latin typeface="Lucida Console" panose="020B0609040504020204" pitchFamily="49" charset="0"/>
              </a:rPr>
              <a:t> &lt;- </a:t>
            </a:r>
            <a:r>
              <a:rPr lang="en-US" sz="1100" b="1" dirty="0" err="1">
                <a:latin typeface="Lucida Console" panose="020B0609040504020204" pitchFamily="49" charset="0"/>
              </a:rPr>
              <a:t>apply_rr</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a:t>
            </a:r>
            <a:r>
              <a:rPr lang="en-US" sz="1100" b="1" dirty="0" err="1">
                <a:latin typeface="Lucida Console" panose="020B0609040504020204" pitchFamily="49" charset="0"/>
              </a:rPr>
              <a:t>rr</a:t>
            </a:r>
            <a:r>
              <a:rPr lang="en-US" sz="1100" b="1"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utility &lt;- c(1, .075, 0.5, 0)</a:t>
            </a:r>
          </a:p>
          <a:p>
            <a:r>
              <a:rPr lang="en-US" sz="1100" b="1" dirty="0" err="1">
                <a:latin typeface="Lucida Console" panose="020B0609040504020204" pitchFamily="49" charset="0"/>
              </a:rPr>
              <a:t>costs_medical</a:t>
            </a:r>
            <a:r>
              <a:rPr lang="en-US" sz="1100" b="1" dirty="0">
                <a:latin typeface="Lucida Console" panose="020B0609040504020204" pitchFamily="49" charset="0"/>
              </a:rPr>
              <a:t> &lt;- c(2000, 4000, 15000, 0)</a:t>
            </a:r>
          </a:p>
          <a:p>
            <a:r>
              <a:rPr lang="en-US" sz="1100" b="1" dirty="0" err="1">
                <a:latin typeface="Lucida Console" panose="020B0609040504020204" pitchFamily="49" charset="0"/>
              </a:rPr>
              <a:t>costs_treat_soc</a:t>
            </a:r>
            <a:r>
              <a:rPr lang="en-US" sz="1100" b="1" dirty="0">
                <a:latin typeface="Lucida Console" panose="020B0609040504020204" pitchFamily="49" charset="0"/>
              </a:rPr>
              <a:t> &lt;- c(rep(2000, 3), 0)</a:t>
            </a:r>
          </a:p>
          <a:p>
            <a:r>
              <a:rPr lang="en-US" sz="1100" b="1" dirty="0" err="1">
                <a:latin typeface="Lucida Console" panose="020B0609040504020204" pitchFamily="49" charset="0"/>
              </a:rPr>
              <a:t>costs_treat_new</a:t>
            </a:r>
            <a:r>
              <a:rPr lang="en-US" sz="1100" b="1" dirty="0">
                <a:latin typeface="Lucida Console" panose="020B0609040504020204" pitchFamily="49" charset="0"/>
              </a:rPr>
              <a:t> &lt;-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477875"/>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x_soc</a:t>
            </a:r>
            <a:r>
              <a:rPr lang="en-US" sz="1100" b="1" dirty="0">
                <a:latin typeface="Lucida Console" panose="020B0609040504020204" pitchFamily="49" charset="0"/>
              </a:rPr>
              <a:t> &lt;- </a:t>
            </a:r>
            <a:r>
              <a:rPr lang="en-US" sz="1100" b="1" dirty="0" err="1">
                <a:latin typeface="Lucida Console" panose="020B0609040504020204" pitchFamily="49" charset="0"/>
              </a:rPr>
              <a:t>sim_markov_chain</a:t>
            </a:r>
            <a:r>
              <a:rPr lang="en-US" sz="1100" b="1" dirty="0">
                <a:latin typeface="Lucida Console" panose="020B0609040504020204" pitchFamily="49" charset="0"/>
              </a:rPr>
              <a:t>(</a:t>
            </a:r>
            <a:r>
              <a:rPr lang="en-US" sz="1100" b="1" dirty="0" err="1">
                <a:latin typeface="Lucida Console" panose="020B0609040504020204" pitchFamily="49" charset="0"/>
              </a:rPr>
              <a:t>x_init</a:t>
            </a:r>
            <a:r>
              <a:rPr lang="en-US" sz="1100" b="1" dirty="0">
                <a:latin typeface="Lucida Console" panose="020B0609040504020204" pitchFamily="49" charset="0"/>
              </a:rPr>
              <a:t>, </a:t>
            </a:r>
            <a:r>
              <a:rPr lang="en-US" sz="1100" b="1" dirty="0" err="1">
                <a:latin typeface="Lucida Console" panose="020B0609040504020204" pitchFamily="49" charset="0"/>
              </a:rPr>
              <a:t>p_soc</a:t>
            </a:r>
            <a:r>
              <a:rPr lang="en-US" sz="1100" b="1"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x_new</a:t>
            </a:r>
            <a:r>
              <a:rPr lang="en-US" sz="1100" b="1" dirty="0">
                <a:latin typeface="Lucida Console" panose="020B0609040504020204" pitchFamily="49" charset="0"/>
              </a:rPr>
              <a:t> &lt;- </a:t>
            </a:r>
            <a:r>
              <a:rPr lang="en-US" sz="1100" b="1" dirty="0" err="1">
                <a:latin typeface="Lucida Console" panose="020B0609040504020204" pitchFamily="49" charset="0"/>
              </a:rPr>
              <a:t>sim_markov_chain</a:t>
            </a:r>
            <a:r>
              <a:rPr lang="en-US" sz="1100" b="1" dirty="0">
                <a:latin typeface="Lucida Console" panose="020B0609040504020204" pitchFamily="49" charset="0"/>
              </a:rPr>
              <a:t>(</a:t>
            </a:r>
            <a:r>
              <a:rPr lang="en-US" sz="1100" b="1" dirty="0" err="1">
                <a:latin typeface="Lucida Console" panose="020B0609040504020204" pitchFamily="49" charset="0"/>
              </a:rPr>
              <a:t>x_init</a:t>
            </a:r>
            <a:r>
              <a:rPr lang="en-US" sz="1100" b="1" dirty="0">
                <a:latin typeface="Lucida Console" panose="020B0609040504020204" pitchFamily="49" charset="0"/>
              </a:rPr>
              <a:t>, </a:t>
            </a:r>
            <a:r>
              <a:rPr lang="en-US" sz="1100" b="1" dirty="0" err="1">
                <a:latin typeface="Lucida Console" panose="020B0609040504020204" pitchFamily="49" charset="0"/>
              </a:rPr>
              <a:t>p_new</a:t>
            </a:r>
            <a:r>
              <a:rPr lang="en-US" sz="1100" b="1"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58559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572000" cy="1107996"/>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8037870"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qalys_soc</a:t>
            </a:r>
            <a:r>
              <a:rPr lang="en-US" sz="1100" dirty="0">
                <a:latin typeface="Lucida Console" panose="020B0609040504020204" pitchFamily="49" charset="0"/>
              </a:rPr>
              <a:t> &lt;- </a:t>
            </a:r>
            <a:r>
              <a:rPr lang="en-US" sz="1100" dirty="0" err="1">
                <a:latin typeface="Lucida Console" panose="020B0609040504020204" pitchFamily="49" charset="0"/>
              </a:rPr>
              <a:t>x_soc</a:t>
            </a:r>
            <a:r>
              <a:rPr lang="en-US" sz="1100" dirty="0">
                <a:latin typeface="Lucida Console" panose="020B0609040504020204" pitchFamily="49" charset="0"/>
              </a:rPr>
              <a:t> %*% utility</a:t>
            </a:r>
          </a:p>
          <a:p>
            <a:r>
              <a:rPr lang="en-US" sz="1100" dirty="0">
                <a:latin typeface="Lucida Console" panose="020B0609040504020204" pitchFamily="49" charset="0"/>
              </a:rPr>
              <a:t> </a:t>
            </a:r>
          </a:p>
          <a:p>
            <a:r>
              <a:rPr lang="en-US" sz="1100" b="1" dirty="0" err="1">
                <a:latin typeface="Lucida Console" panose="020B0609040504020204" pitchFamily="49" charset="0"/>
              </a:rPr>
              <a:t>dqalys_soc</a:t>
            </a:r>
            <a:r>
              <a:rPr lang="en-US" sz="1100" b="1" dirty="0">
                <a:latin typeface="Lucida Console" panose="020B0609040504020204" pitchFamily="49" charset="0"/>
              </a:rPr>
              <a:t> &lt;- </a:t>
            </a:r>
            <a:r>
              <a:rPr lang="en-US" sz="1100" b="1" dirty="0" err="1">
                <a:latin typeface="Lucida Console" panose="020B0609040504020204" pitchFamily="49" charset="0"/>
              </a:rPr>
              <a:t>compute_qalys</a:t>
            </a:r>
            <a:r>
              <a:rPr lang="en-US" sz="1100" b="1" dirty="0">
                <a:latin typeface="Lucida Console" panose="020B0609040504020204" pitchFamily="49" charset="0"/>
              </a:rPr>
              <a:t>(</a:t>
            </a:r>
            <a:r>
              <a:rPr lang="en-US" sz="1100" b="1" dirty="0" err="1">
                <a:latin typeface="Lucida Console" panose="020B0609040504020204" pitchFamily="49" charset="0"/>
              </a:rPr>
              <a:t>x_soc</a:t>
            </a:r>
            <a:r>
              <a:rPr lang="en-US" sz="1100" b="1" dirty="0">
                <a:latin typeface="Lucida Console" panose="020B0609040504020204" pitchFamily="49" charset="0"/>
              </a:rPr>
              <a:t>, utility = utility) </a:t>
            </a:r>
          </a:p>
          <a:p>
            <a:r>
              <a:rPr lang="en-US" sz="1100" b="1" dirty="0" err="1">
                <a:latin typeface="Lucida Console" panose="020B0609040504020204" pitchFamily="49" charset="0"/>
              </a:rPr>
              <a:t>dqalys_new</a:t>
            </a:r>
            <a:r>
              <a:rPr lang="en-US" sz="1100" b="1" dirty="0">
                <a:latin typeface="Lucida Console" panose="020B0609040504020204" pitchFamily="49" charset="0"/>
              </a:rPr>
              <a:t> &lt;- </a:t>
            </a:r>
            <a:r>
              <a:rPr lang="en-US" sz="1100" b="1" dirty="0" err="1">
                <a:latin typeface="Lucida Console" panose="020B0609040504020204" pitchFamily="49" charset="0"/>
              </a:rPr>
              <a:t>compute_qalys</a:t>
            </a:r>
            <a:r>
              <a:rPr lang="en-US" sz="1100" b="1" dirty="0">
                <a:latin typeface="Lucida Console" panose="020B0609040504020204" pitchFamily="49" charset="0"/>
              </a:rPr>
              <a:t>(</a:t>
            </a:r>
            <a:r>
              <a:rPr lang="en-US" sz="1100" b="1" dirty="0" err="1">
                <a:latin typeface="Lucida Console" panose="020B0609040504020204" pitchFamily="49" charset="0"/>
              </a:rPr>
              <a:t>x_new</a:t>
            </a:r>
            <a:r>
              <a:rPr lang="en-US" sz="1100" b="1" dirty="0">
                <a:latin typeface="Lucida Console" panose="020B0609040504020204" pitchFamily="49" charset="0"/>
              </a:rPr>
              <a:t>, utility = utility) </a:t>
            </a:r>
            <a:endParaRPr lang="en-US" b="1" dirty="0"/>
          </a:p>
        </p:txBody>
      </p:sp>
      <p:sp>
        <p:nvSpPr>
          <p:cNvPr id="6" name="Rectangle 5">
            <a:extLst>
              <a:ext uri="{FF2B5EF4-FFF2-40B4-BE49-F238E27FC236}">
                <a16:creationId xmlns:a16="http://schemas.microsoft.com/office/drawing/2014/main" id="{8EE2A006-1FD4-6346-88B0-3DC883FF6D9F}"/>
              </a:ext>
            </a:extLst>
          </p:cNvPr>
          <p:cNvSpPr/>
          <p:nvPr/>
        </p:nvSpPr>
        <p:spPr>
          <a:xfrm>
            <a:off x="457200" y="3115658"/>
            <a:ext cx="1459054"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7BF93E-7B80-B04A-BB79-89B9B2BDF24A}"/>
              </a:ext>
            </a:extLst>
          </p:cNvPr>
          <p:cNvSpPr/>
          <p:nvPr/>
        </p:nvSpPr>
        <p:spPr>
          <a:xfrm>
            <a:off x="341376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637032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EF51C5CD-3B5F-BC47-9FE1-0257B7ACFD16}"/>
              </a:ext>
            </a:extLst>
          </p:cNvPr>
          <p:cNvSpPr/>
          <p:nvPr/>
        </p:nvSpPr>
        <p:spPr>
          <a:xfrm>
            <a:off x="457200" y="3464590"/>
            <a:ext cx="154401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1 0.9605000</a:t>
            </a:r>
          </a:p>
          <a:p>
            <a:r>
              <a:rPr lang="en-US" sz="1100" dirty="0">
                <a:latin typeface="Lucida Console" panose="020B0609040504020204" pitchFamily="49" charset="0"/>
              </a:rPr>
              <a:t>2 0.9418165</a:t>
            </a:r>
          </a:p>
          <a:p>
            <a:r>
              <a:rPr lang="en-US" sz="1100" dirty="0">
                <a:latin typeface="Lucida Console" panose="020B0609040504020204" pitchFamily="49" charset="0"/>
              </a:rPr>
              <a:t>3 0.9287038</a:t>
            </a:r>
          </a:p>
          <a:p>
            <a:r>
              <a:rPr lang="en-US" sz="1100" dirty="0">
                <a:latin typeface="Lucida Console" panose="020B0609040504020204" pitchFamily="49" charset="0"/>
              </a:rPr>
              <a:t>4 0.9171074</a:t>
            </a:r>
          </a:p>
          <a:p>
            <a:r>
              <a:rPr lang="en-US" sz="1100" dirty="0">
                <a:latin typeface="Lucida Console" panose="020B0609040504020204" pitchFamily="49" charset="0"/>
              </a:rPr>
              <a:t>5 0.9059505</a:t>
            </a:r>
          </a:p>
        </p:txBody>
      </p:sp>
      <p:sp>
        <p:nvSpPr>
          <p:cNvPr id="10" name="Rectangle 9">
            <a:extLst>
              <a:ext uri="{FF2B5EF4-FFF2-40B4-BE49-F238E27FC236}">
                <a16:creationId xmlns:a16="http://schemas.microsoft.com/office/drawing/2014/main" id="{FA9DF707-3654-0D49-B806-4B54084188A1}"/>
              </a:ext>
            </a:extLst>
          </p:cNvPr>
          <p:cNvSpPr/>
          <p:nvPr/>
        </p:nvSpPr>
        <p:spPr>
          <a:xfrm>
            <a:off x="3515997" y="3476866"/>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6527680" y="3464589"/>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latin typeface="Lucida Console" panose="020B0609040504020204" pitchFamily="49" charset="0"/>
              </a:rPr>
              <a:t>dcosts_soc</a:t>
            </a:r>
            <a:r>
              <a:rPr lang="en-US" sz="1100" b="1" dirty="0">
                <a:latin typeface="Lucida Console" panose="020B0609040504020204" pitchFamily="49" charset="0"/>
              </a:rPr>
              <a:t> &lt;- </a:t>
            </a:r>
            <a:r>
              <a:rPr lang="en-US" sz="1100" b="1" dirty="0" err="1">
                <a:latin typeface="Lucida Console" panose="020B0609040504020204" pitchFamily="49" charset="0"/>
              </a:rPr>
              <a:t>compute_costs</a:t>
            </a:r>
            <a:r>
              <a:rPr lang="en-US" sz="1100" b="1" dirty="0">
                <a:latin typeface="Lucida Console" panose="020B0609040504020204" pitchFamily="49" charset="0"/>
              </a:rPr>
              <a:t>(</a:t>
            </a:r>
            <a:r>
              <a:rPr lang="en-US" sz="1100" b="1" dirty="0" err="1">
                <a:latin typeface="Lucida Console" panose="020B0609040504020204" pitchFamily="49" charset="0"/>
              </a:rPr>
              <a:t>x_soc</a:t>
            </a:r>
            <a:r>
              <a:rPr lang="en-US" sz="1100" b="1" dirty="0">
                <a:latin typeface="Lucida Console" panose="020B0609040504020204" pitchFamily="49" charset="0"/>
              </a:rPr>
              <a:t>, </a:t>
            </a:r>
            <a:r>
              <a:rPr lang="en-US" sz="1100" b="1" dirty="0" err="1">
                <a:latin typeface="Lucida Console" panose="020B0609040504020204" pitchFamily="49" charset="0"/>
              </a:rPr>
              <a:t>costs_medical</a:t>
            </a:r>
            <a:r>
              <a:rPr lang="en-US" sz="1100" b="1" dirty="0">
                <a:latin typeface="Lucida Console" panose="020B0609040504020204" pitchFamily="49" charset="0"/>
              </a:rPr>
              <a:t>, </a:t>
            </a:r>
            <a:r>
              <a:rPr lang="en-US" sz="1100" b="1" dirty="0" err="1">
                <a:latin typeface="Lucida Console" panose="020B0609040504020204" pitchFamily="49" charset="0"/>
              </a:rPr>
              <a:t>costs_treat_soc</a:t>
            </a:r>
            <a:r>
              <a:rPr lang="en-US" sz="1100" b="1" dirty="0">
                <a:latin typeface="Lucida Console" panose="020B0609040504020204" pitchFamily="49" charset="0"/>
              </a:rPr>
              <a:t>) </a:t>
            </a:r>
          </a:p>
          <a:p>
            <a:r>
              <a:rPr lang="en-US" sz="1100" b="1" dirty="0" err="1">
                <a:latin typeface="Lucida Console" panose="020B0609040504020204" pitchFamily="49" charset="0"/>
              </a:rPr>
              <a:t>dcosts_new</a:t>
            </a:r>
            <a:r>
              <a:rPr lang="en-US" sz="1100" b="1" dirty="0">
                <a:latin typeface="Lucida Console" panose="020B0609040504020204" pitchFamily="49" charset="0"/>
              </a:rPr>
              <a:t> &lt;- </a:t>
            </a:r>
            <a:r>
              <a:rPr lang="en-US" sz="1100" b="1" dirty="0" err="1">
                <a:latin typeface="Lucida Console" panose="020B0609040504020204" pitchFamily="49" charset="0"/>
              </a:rPr>
              <a:t>compute_costs</a:t>
            </a:r>
            <a:r>
              <a:rPr lang="en-US" sz="1100" b="1" dirty="0">
                <a:latin typeface="Lucida Console" panose="020B0609040504020204" pitchFamily="49" charset="0"/>
              </a:rPr>
              <a:t>(</a:t>
            </a:r>
            <a:r>
              <a:rPr lang="en-US" sz="1100" b="1" dirty="0" err="1">
                <a:latin typeface="Lucida Console" panose="020B0609040504020204" pitchFamily="49" charset="0"/>
              </a:rPr>
              <a:t>x_new</a:t>
            </a:r>
            <a:r>
              <a:rPr lang="en-US" sz="1100" b="1" dirty="0">
                <a:latin typeface="Lucida Console" panose="020B0609040504020204" pitchFamily="49" charset="0"/>
              </a:rPr>
              <a:t>, </a:t>
            </a:r>
            <a:r>
              <a:rPr lang="en-US" sz="1100" b="1" dirty="0" err="1">
                <a:latin typeface="Lucida Console" panose="020B0609040504020204" pitchFamily="49" charset="0"/>
              </a:rPr>
              <a:t>costs_medical</a:t>
            </a:r>
            <a:r>
              <a:rPr lang="en-US" sz="1100" b="1" dirty="0">
                <a:latin typeface="Lucida Console" panose="020B0609040504020204" pitchFamily="49" charset="0"/>
              </a:rPr>
              <a:t>, </a:t>
            </a:r>
            <a:r>
              <a:rPr lang="en-US" sz="1100" b="1" dirty="0" err="1">
                <a:latin typeface="Lucida Console" panose="020B0609040504020204" pitchFamily="49" charset="0"/>
              </a:rPr>
              <a:t>costs_treat_new</a:t>
            </a:r>
            <a:r>
              <a:rPr lang="en-US" sz="1100" b="1"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a:p>
            <a:r>
              <a:rPr lang="en-US" dirty="0"/>
              <a:t>…</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dcosts_new</a:t>
            </a:r>
            <a:r>
              <a:rPr lang="en-US" sz="1100" dirty="0">
                <a:latin typeface="Lucida Console" panose="020B0609040504020204" pitchFamily="49" charset="0"/>
              </a:rPr>
              <a:t>) - sum(</a:t>
            </a:r>
            <a:r>
              <a:rPr lang="en-US" sz="1100" dirty="0" err="1">
                <a:latin typeface="Lucida Console" panose="020B0609040504020204" pitchFamily="49" charset="0"/>
              </a:rPr>
              <a:t>dcosts_soc</a:t>
            </a:r>
            <a:r>
              <a:rPr lang="en-US" sz="1100" dirty="0">
                <a:latin typeface="Lucida Console" panose="020B0609040504020204" pitchFamily="49" charset="0"/>
              </a:rPr>
              <a:t>))/(sum(</a:t>
            </a:r>
            <a:r>
              <a:rPr lang="en-US" sz="1100" dirty="0" err="1">
                <a:latin typeface="Lucida Console" panose="020B0609040504020204" pitchFamily="49" charset="0"/>
              </a:rPr>
              <a:t>dqalys_new</a:t>
            </a:r>
            <a:r>
              <a:rPr lang="en-US" sz="1100" dirty="0">
                <a:latin typeface="Lucida Console" panose="020B0609040504020204" pitchFamily="49" charset="0"/>
              </a:rPr>
              <a:t>) - sum(</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b="1" dirty="0">
                <a:latin typeface="Lucida Console" panose="020B0609040504020204" pitchFamily="49" charset="0"/>
              </a:rPr>
              <a:t>(costs0 = </a:t>
            </a:r>
            <a:r>
              <a:rPr lang="en-US" sz="1100" b="1" dirty="0" err="1">
                <a:latin typeface="Lucida Console" panose="020B0609040504020204" pitchFamily="49" charset="0"/>
              </a:rPr>
              <a:t>dcosts_soc</a:t>
            </a:r>
            <a:r>
              <a:rPr lang="en-US" sz="1100" b="1" dirty="0">
                <a:latin typeface="Lucida Console" panose="020B0609040504020204" pitchFamily="49" charset="0"/>
              </a:rPr>
              <a:t>, costs1 = </a:t>
            </a:r>
            <a:r>
              <a:rPr lang="en-US" sz="1100" b="1" dirty="0" err="1">
                <a:latin typeface="Lucida Console" panose="020B0609040504020204" pitchFamily="49" charset="0"/>
              </a:rPr>
              <a:t>dcosts_new</a:t>
            </a:r>
            <a:r>
              <a:rPr lang="en-US" sz="1100" b="1" dirty="0">
                <a:latin typeface="Lucida Console" panose="020B0609040504020204" pitchFamily="49" charset="0"/>
              </a:rPr>
              <a:t>,</a:t>
            </a:r>
          </a:p>
          <a:p>
            <a:r>
              <a:rPr lang="en-US" sz="1100" b="1" dirty="0">
                <a:latin typeface="Lucida Console" panose="020B0609040504020204" pitchFamily="49" charset="0"/>
              </a:rPr>
              <a:t>              qalys0 = </a:t>
            </a:r>
            <a:r>
              <a:rPr lang="en-US" sz="1100" b="1" dirty="0" err="1">
                <a:latin typeface="Lucida Console" panose="020B0609040504020204" pitchFamily="49" charset="0"/>
              </a:rPr>
              <a:t>dqalys_soc</a:t>
            </a:r>
            <a:r>
              <a:rPr lang="en-US" sz="1100" b="1" dirty="0">
                <a:latin typeface="Lucida Console" panose="020B0609040504020204" pitchFamily="49" charset="0"/>
              </a:rPr>
              <a:t>, qalys1 = </a:t>
            </a:r>
            <a:r>
              <a:rPr lang="en-US" sz="1100" b="1" dirty="0" err="1">
                <a:latin typeface="Lucida Console" panose="020B0609040504020204" pitchFamily="49" charset="0"/>
              </a:rPr>
              <a:t>dqalys_new</a:t>
            </a:r>
            <a:r>
              <a:rPr lang="en-US" sz="1100" b="1"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41</a:t>
            </a:fld>
            <a:endParaRPr lang="en-US"/>
          </a:p>
        </p:txBody>
      </p:sp>
    </p:spTree>
    <p:extLst>
      <p:ext uri="{BB962C8B-B14F-4D97-AF65-F5344CB8AC3E}">
        <p14:creationId xmlns:p14="http://schemas.microsoft.com/office/powerpoint/2010/main" val="2520030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3599988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9347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assume that summary level data is available on transitions from the Healthy state (n = 900), Sick state (n = 900), and Sicker state (n = 800). The transitions from each state to the other 4 states can be modeled using a Dirichlet distribution</a:t>
            </a:r>
            <a:br>
              <a:rPr lang="en-US" dirty="0"/>
            </a:br>
            <a:endParaRPr lang="en-US"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23418" y="2637865"/>
            <a:ext cx="4572000" cy="1615827"/>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transitions_soc</a:t>
            </a:r>
            <a:r>
              <a:rPr lang="en-US" sz="1100" dirty="0">
                <a:latin typeface="Lucida Console" panose="020B0609040504020204" pitchFamily="49" charset="0"/>
              </a:rPr>
              <a:t> &lt;-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5692192" y="2976418"/>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49</a:t>
            </a:fld>
            <a:endParaRPr lang="en-US"/>
          </a:p>
        </p:txBody>
      </p:sp>
    </p:spTree>
    <p:extLst>
      <p:ext uri="{BB962C8B-B14F-4D97-AF65-F5344CB8AC3E}">
        <p14:creationId xmlns:p14="http://schemas.microsoft.com/office/powerpoint/2010/main" val="395478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certainly be used to draw samples of the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and make the code more readable. 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35000" y="1909137"/>
            <a:ext cx="6324600" cy="297004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rng_def</a:t>
            </a:r>
            <a:r>
              <a:rPr lang="en-US" sz="1100" dirty="0">
                <a:latin typeface="Lucida Console" panose="020B0609040504020204" pitchFamily="49" charset="0"/>
              </a:rPr>
              <a:t> &lt;- </a:t>
            </a:r>
            <a:r>
              <a:rPr lang="en-US" sz="1100"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b="1" dirty="0" err="1">
                <a:latin typeface="Lucida Console" panose="020B0609040504020204" pitchFamily="49" charset="0"/>
              </a:rPr>
              <a:t>p_soc</a:t>
            </a:r>
            <a:r>
              <a:rPr lang="en-US" sz="1100" b="1" dirty="0">
                <a:latin typeface="Lucida Console" panose="020B0609040504020204" pitchFamily="49" charset="0"/>
              </a:rPr>
              <a:t> = </a:t>
            </a:r>
            <a:r>
              <a:rPr lang="en-US" sz="1100" b="1" dirty="0" err="1">
                <a:latin typeface="Lucida Console" panose="020B0609040504020204" pitchFamily="49" charset="0"/>
              </a:rPr>
              <a:t>dirichlet_rng</a:t>
            </a:r>
            <a:r>
              <a:rPr lang="en-US" sz="1100" b="1" dirty="0">
                <a:latin typeface="Lucida Console" panose="020B0609040504020204" pitchFamily="49" charset="0"/>
              </a:rPr>
              <a:t>(</a:t>
            </a:r>
            <a:r>
              <a:rPr lang="en-US" sz="1100" b="1" dirty="0" err="1">
                <a:latin typeface="Lucida Console" panose="020B0609040504020204" pitchFamily="49" charset="0"/>
              </a:rPr>
              <a:t>alpha_soc</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rr_new</a:t>
            </a:r>
            <a:r>
              <a:rPr lang="en-US" sz="1100" b="1" dirty="0">
                <a:latin typeface="Lucida Console" panose="020B0609040504020204" pitchFamily="49" charset="0"/>
              </a:rPr>
              <a:t> = </a:t>
            </a:r>
            <a:r>
              <a:rPr lang="en-US" sz="1100" b="1" dirty="0" err="1">
                <a:latin typeface="Lucida Console" panose="020B0609040504020204" pitchFamily="49" charset="0"/>
              </a:rPr>
              <a:t>lognormal_rng</a:t>
            </a:r>
            <a:r>
              <a:rPr lang="en-US" sz="1100" b="1" dirty="0">
                <a:latin typeface="Lucida Console" panose="020B0609040504020204" pitchFamily="49" charset="0"/>
              </a:rPr>
              <a:t>(</a:t>
            </a:r>
            <a:r>
              <a:rPr lang="en-US" sz="1100" b="1" dirty="0" err="1">
                <a:latin typeface="Lucida Console" panose="020B0609040504020204" pitchFamily="49" charset="0"/>
              </a:rPr>
              <a:t>lrr_mean</a:t>
            </a:r>
            <a:r>
              <a:rPr lang="en-US" sz="1100" b="1" dirty="0">
                <a:latin typeface="Lucida Console" panose="020B0609040504020204" pitchFamily="49" charset="0"/>
              </a:rPr>
              <a:t>, </a:t>
            </a:r>
            <a:r>
              <a:rPr lang="en-US" sz="1100" b="1" dirty="0" err="1">
                <a:latin typeface="Lucida Console" panose="020B0609040504020204" pitchFamily="49" charset="0"/>
              </a:rPr>
              <a:t>lrr_se</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c_medical</a:t>
            </a:r>
            <a:r>
              <a:rPr lang="en-US" sz="1100" b="1" dirty="0">
                <a:latin typeface="Lucida Console" panose="020B0609040504020204" pitchFamily="49" charset="0"/>
              </a:rPr>
              <a:t> = </a:t>
            </a:r>
            <a:r>
              <a:rPr lang="en-US" sz="1100" b="1" dirty="0" err="1">
                <a:latin typeface="Lucida Console" panose="020B0609040504020204" pitchFamily="49" charset="0"/>
              </a:rPr>
              <a:t>gamma_rng</a:t>
            </a:r>
            <a:r>
              <a:rPr lang="en-US" sz="1100" b="1" dirty="0">
                <a:latin typeface="Lucida Console" panose="020B0609040504020204" pitchFamily="49" charset="0"/>
              </a:rPr>
              <a:t>(mean = </a:t>
            </a:r>
            <a:r>
              <a:rPr lang="en-US" sz="1100" b="1" dirty="0" err="1">
                <a:latin typeface="Lucida Console" panose="020B0609040504020204" pitchFamily="49" charset="0"/>
              </a:rPr>
              <a:t>c_medical</a:t>
            </a:r>
            <a:r>
              <a:rPr lang="en-US" sz="1100" b="1" dirty="0">
                <a:latin typeface="Lucida Console" panose="020B0609040504020204" pitchFamily="49" charset="0"/>
              </a:rPr>
              <a:t>, </a:t>
            </a:r>
            <a:r>
              <a:rPr lang="en-US" sz="1100" b="1" dirty="0" err="1">
                <a:latin typeface="Lucida Console" panose="020B0609040504020204" pitchFamily="49" charset="0"/>
              </a:rPr>
              <a:t>sd</a:t>
            </a:r>
            <a:r>
              <a:rPr lang="en-US" sz="1100" b="1" dirty="0">
                <a:latin typeface="Lucida Console" panose="020B0609040504020204" pitchFamily="49" charset="0"/>
              </a:rPr>
              <a:t> = </a:t>
            </a:r>
            <a:r>
              <a:rPr lang="en-US" sz="1100" b="1" dirty="0" err="1">
                <a:latin typeface="Lucida Console" panose="020B0609040504020204" pitchFamily="49" charset="0"/>
              </a:rPr>
              <a:t>c_medical</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c_soc</a:t>
            </a:r>
            <a:r>
              <a:rPr lang="en-US" sz="1100" b="1" dirty="0">
                <a:latin typeface="Lucida Console" panose="020B0609040504020204" pitchFamily="49" charset="0"/>
              </a:rPr>
              <a:t> = </a:t>
            </a:r>
            <a:r>
              <a:rPr lang="en-US" sz="1100" b="1" dirty="0" err="1">
                <a:latin typeface="Lucida Console" panose="020B0609040504020204" pitchFamily="49" charset="0"/>
              </a:rPr>
              <a:t>c_soc</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c_new</a:t>
            </a:r>
            <a:r>
              <a:rPr lang="en-US" sz="1100" b="1" dirty="0">
                <a:latin typeface="Lucida Console" panose="020B0609040504020204" pitchFamily="49" charset="0"/>
              </a:rPr>
              <a:t> = </a:t>
            </a:r>
            <a:r>
              <a:rPr lang="en-US" sz="1100" b="1" dirty="0" err="1">
                <a:latin typeface="Lucida Console" panose="020B0609040504020204" pitchFamily="49" charset="0"/>
              </a:rPr>
              <a:t>c_new</a:t>
            </a:r>
            <a:r>
              <a:rPr lang="en-US" sz="1100" b="1" dirty="0">
                <a:latin typeface="Lucida Console" panose="020B0609040504020204" pitchFamily="49" charset="0"/>
              </a:rPr>
              <a:t>,</a:t>
            </a:r>
          </a:p>
          <a:p>
            <a:r>
              <a:rPr lang="en-US" sz="1100" b="1" dirty="0">
                <a:latin typeface="Lucida Console" panose="020B0609040504020204" pitchFamily="49" charset="0"/>
              </a:rPr>
              <a:t>    u = </a:t>
            </a:r>
            <a:r>
              <a:rPr lang="en-US" sz="1100" b="1" dirty="0" err="1">
                <a:latin typeface="Lucida Console" panose="020B0609040504020204" pitchFamily="49" charset="0"/>
              </a:rPr>
              <a:t>beta_rng</a:t>
            </a:r>
            <a:r>
              <a:rPr lang="en-US" sz="1100" b="1" dirty="0">
                <a:latin typeface="Lucida Console" panose="020B0609040504020204" pitchFamily="49" charset="0"/>
              </a:rPr>
              <a:t>(mean = </a:t>
            </a:r>
            <a:r>
              <a:rPr lang="en-US" sz="1100" b="1" dirty="0" err="1">
                <a:latin typeface="Lucida Console" panose="020B0609040504020204" pitchFamily="49" charset="0"/>
              </a:rPr>
              <a:t>u_mean</a:t>
            </a:r>
            <a:r>
              <a:rPr lang="en-US" sz="1100" b="1" dirty="0">
                <a:latin typeface="Lucida Console" panose="020B0609040504020204" pitchFamily="49" charset="0"/>
              </a:rPr>
              <a:t>, </a:t>
            </a:r>
            <a:r>
              <a:rPr lang="en-US" sz="1100" b="1" dirty="0" err="1">
                <a:latin typeface="Lucida Console" panose="020B0609040504020204" pitchFamily="49" charset="0"/>
              </a:rPr>
              <a:t>sd</a:t>
            </a:r>
            <a:r>
              <a:rPr lang="en-US" sz="1100" b="1" dirty="0">
                <a:latin typeface="Lucida Console" panose="020B0609040504020204" pitchFamily="49" charset="0"/>
              </a:rPr>
              <a:t> = </a:t>
            </a:r>
            <a:r>
              <a:rPr lang="en-US" sz="1100" b="1" dirty="0" err="1">
                <a:latin typeface="Lucida Console" panose="020B0609040504020204" pitchFamily="49" charset="0"/>
              </a:rPr>
              <a:t>u_se</a:t>
            </a:r>
            <a:r>
              <a:rPr lang="en-US" sz="1100" b="1"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b="1" dirty="0">
                <a:latin typeface="Lucida Console" panose="020B0609040504020204" pitchFamily="49" charset="0"/>
              </a:rPr>
              <a:t>n = 1000</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params_rng</a:t>
            </a:r>
            <a:r>
              <a:rPr lang="en-US" sz="1100" dirty="0">
                <a:latin typeface="Lucida Console" panose="020B0609040504020204" pitchFamily="49" charset="0"/>
              </a:rPr>
              <a:t> &lt;- </a:t>
            </a:r>
            <a:r>
              <a:rPr lang="en-US" sz="1100" dirty="0" err="1">
                <a:latin typeface="Lucida Console" panose="020B0609040504020204" pitchFamily="49" charset="0"/>
              </a:rPr>
              <a:t>eval_rng</a:t>
            </a:r>
            <a:r>
              <a:rPr lang="en-US" sz="1100" dirty="0">
                <a:latin typeface="Lucida Console" panose="020B0609040504020204" pitchFamily="49" charset="0"/>
              </a:rPr>
              <a:t>(</a:t>
            </a:r>
            <a:r>
              <a:rPr lang="en-US" sz="1100" dirty="0" err="1">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the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such as a data frame. </a:t>
            </a:r>
          </a:p>
          <a:p>
            <a:r>
              <a:rPr lang="en-US" dirty="0"/>
              <a:t>This input data might consist of </a:t>
            </a:r>
          </a:p>
          <a:p>
            <a:pPr lvl="1"/>
            <a:r>
              <a:rPr lang="en-US" dirty="0"/>
              <a:t>different treatment strategies </a:t>
            </a:r>
          </a:p>
          <a:p>
            <a:pPr lvl="1"/>
            <a:r>
              <a:rPr lang="en-US" dirty="0"/>
              <a:t>patients and/or subgroups </a:t>
            </a:r>
          </a:p>
          <a:p>
            <a:pPr lvl="1"/>
            <a:r>
              <a:rPr lang="en-US" dirty="0"/>
              <a:t>information about the health states themselves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4572000" y="1688692"/>
            <a:ext cx="2311400" cy="93871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cs typeface="Lucida Sans Unicode" panose="020B0602030504020204" pitchFamily="34" charset="0"/>
              </a:rPr>
              <a:t>data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head(data</a:t>
            </a:r>
            <a:r>
              <a:rPr lang="en-US" sz="1100" dirty="0">
                <a:latin typeface="Lucida Sans Unicode" panose="020B0602030504020204" pitchFamily="34"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6985000" y="18579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a good idea to modularize your R code into functions. This can make your code more readable, maintainable, and reusable. </a:t>
            </a:r>
          </a:p>
          <a:p>
            <a:r>
              <a:rPr lang="en-US" dirty="0"/>
              <a:t>We will work toward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It will be comprised of three smaller functions: </a:t>
            </a:r>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r>
              <a:rPr lang="en-US" dirty="0"/>
              <a:t>, </a:t>
            </a:r>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r>
              <a:rPr lang="en-US" dirty="0"/>
              <a:t>, and </a:t>
            </a:r>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sim_stateprobs</a:t>
            </a:r>
            <a:r>
              <a:rPr lang="en-US" sz="1100" b="1" dirty="0">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015663"/>
          </a:xfrm>
          <a:prstGeom prst="rect">
            <a:avLst/>
          </a:prstGeom>
        </p:spPr>
        <p:txBody>
          <a:bodyPr wrap="square">
            <a:spAutoFit/>
          </a:bodyPr>
          <a:lstStyle/>
          <a:p>
            <a:r>
              <a:rPr lang="en-US" sz="1200" dirty="0" err="1">
                <a:solidFill>
                  <a:schemeClr val="accent3"/>
                </a:solidFill>
                <a:latin typeface="Lucida Console" panose="020B0609040504020204" pitchFamily="49" charset="0"/>
              </a:rPr>
              <a:t>hesim</a:t>
            </a:r>
            <a:r>
              <a:rPr lang="en-US" sz="1200" dirty="0">
                <a:solidFill>
                  <a:schemeClr val="accent3"/>
                </a:solidFill>
                <a:latin typeface="Lucida Console" panose="020B0609040504020204" pitchFamily="49" charset="0"/>
              </a:rPr>
              <a:t>::</a:t>
            </a:r>
            <a:r>
              <a:rPr lang="en-US" sz="1200" dirty="0" err="1">
                <a:solidFill>
                  <a:schemeClr val="accent3"/>
                </a:solidFill>
                <a:latin typeface="Lucida Console" panose="020B0609040504020204" pitchFamily="49" charset="0"/>
              </a:rPr>
              <a:t>tpmatrix</a:t>
            </a:r>
            <a:r>
              <a:rPr lang="en-US" sz="1200" dirty="0">
                <a:solidFill>
                  <a:schemeClr val="accent3"/>
                </a:solidFill>
                <a:latin typeface="Lucida Console" panose="020B0609040504020204" pitchFamily="49" charset="0"/>
              </a:rPr>
              <a:t>() </a:t>
            </a:r>
            <a:r>
              <a:rPr lang="en-US" sz="1200" i="1" dirty="0">
                <a:solidFill>
                  <a:schemeClr val="accent3"/>
                </a:solidFill>
                <a:latin typeface="Helvetica"/>
              </a:rPr>
              <a:t>makes it easy to define a transition probability matrix. </a:t>
            </a:r>
          </a:p>
          <a:p>
            <a:r>
              <a:rPr lang="en-US" sz="1200" i="1" dirty="0">
                <a:solidFill>
                  <a:schemeClr val="accent3"/>
                </a:solidFill>
                <a:latin typeface="Helvetica"/>
              </a:rPr>
              <a:t>C denotes that a given element is the complement of all other elements in that row, ensuring that the probabilities sum to 1</a:t>
            </a:r>
            <a:r>
              <a:rPr lang="en-US" sz="1200" dirty="0">
                <a:solidFill>
                  <a:schemeClr val="accent3"/>
                </a:solidFill>
              </a:rPr>
              <a:t>.</a:t>
            </a:r>
          </a:p>
        </p:txBody>
      </p:sp>
    </p:spTree>
    <p:extLst>
      <p:ext uri="{BB962C8B-B14F-4D97-AF65-F5344CB8AC3E}">
        <p14:creationId xmlns:p14="http://schemas.microsoft.com/office/powerpoint/2010/main" val="1520610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dirty="0" err="1">
                <a:latin typeface="Lucida Console" panose="020B0609040504020204" pitchFamily="49" charset="0"/>
              </a:rPr>
              <a:t>compute_qalys</a:t>
            </a:r>
            <a:r>
              <a:rPr lang="en-US" sz="1100" dirty="0">
                <a:latin typeface="Lucida Console" panose="020B0609040504020204" pitchFamily="49" charset="0"/>
              </a:rPr>
              <a:t> &lt;-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dirty="0" err="1">
                <a:latin typeface="Lucida Console" panose="020B0609040504020204" pitchFamily="49" charset="0"/>
              </a:rPr>
              <a:t>compute_costs</a:t>
            </a:r>
            <a:r>
              <a:rPr lang="en-US" sz="1100" dirty="0">
                <a:latin typeface="Lucida Console" panose="020B0609040504020204" pitchFamily="49" charset="0"/>
              </a:rPr>
              <a:t> &lt;-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Tree>
    <p:extLst>
      <p:ext uri="{BB962C8B-B14F-4D97-AF65-F5344CB8AC3E}">
        <p14:creationId xmlns:p14="http://schemas.microsoft.com/office/powerpoint/2010/main" val="507988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Tree>
    <p:extLst>
      <p:ext uri="{BB962C8B-B14F-4D97-AF65-F5344CB8AC3E}">
        <p14:creationId xmlns:p14="http://schemas.microsoft.com/office/powerpoint/2010/main" val="1244161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Tree>
    <p:extLst>
      <p:ext uri="{BB962C8B-B14F-4D97-AF65-F5344CB8AC3E}">
        <p14:creationId xmlns:p14="http://schemas.microsoft.com/office/powerpoint/2010/main" val="232133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59</a:t>
            </a:fld>
            <a:endParaRPr lang="en-US"/>
          </a:p>
        </p:txBody>
      </p:sp>
    </p:spTree>
    <p:extLst>
      <p:ext uri="{BB962C8B-B14F-4D97-AF65-F5344CB8AC3E}">
        <p14:creationId xmlns:p14="http://schemas.microsoft.com/office/powerpoint/2010/main" val="886192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927303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147496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336676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1121133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1096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2160734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0904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107317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3295239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2929922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normAutofit lnSpcReduction="10000"/>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74</a:t>
            </a:fld>
            <a:endParaRPr lang="en-US"/>
          </a:p>
        </p:txBody>
      </p:sp>
      <p:graphicFrame>
        <p:nvGraphicFramePr>
          <p:cNvPr id="5" name="Table 4">
            <a:extLst>
              <a:ext uri="{FF2B5EF4-FFF2-40B4-BE49-F238E27FC236}">
                <a16:creationId xmlns:a16="http://schemas.microsoft.com/office/drawing/2014/main" id="{C54330AC-F5AD-1947-9BB6-2F34BCA5072C}"/>
              </a:ext>
            </a:extLst>
          </p:cNvPr>
          <p:cNvGraphicFramePr>
            <a:graphicFrameLocks noGrp="1"/>
          </p:cNvGraphicFramePr>
          <p:nvPr>
            <p:extLst>
              <p:ext uri="{D42A27DB-BD31-4B8C-83A1-F6EECF244321}">
                <p14:modId xmlns:p14="http://schemas.microsoft.com/office/powerpoint/2010/main" val="779311471"/>
              </p:ext>
            </p:extLst>
          </p:nvPr>
        </p:nvGraphicFramePr>
        <p:xfrm>
          <a:off x="1141973" y="2477912"/>
          <a:ext cx="3990727" cy="1234440"/>
        </p:xfrm>
        <a:graphic>
          <a:graphicData uri="http://schemas.openxmlformats.org/drawingml/2006/table">
            <a:tbl>
              <a:tblPr/>
              <a:tblGrid>
                <a:gridCol w="2099168">
                  <a:extLst>
                    <a:ext uri="{9D8B030D-6E8A-4147-A177-3AD203B41FA5}">
                      <a16:colId xmlns:a16="http://schemas.microsoft.com/office/drawing/2014/main" val="1768705462"/>
                    </a:ext>
                  </a:extLst>
                </a:gridCol>
                <a:gridCol w="1891559">
                  <a:extLst>
                    <a:ext uri="{9D8B030D-6E8A-4147-A177-3AD203B41FA5}">
                      <a16:colId xmlns:a16="http://schemas.microsoft.com/office/drawing/2014/main" val="2446255096"/>
                    </a:ext>
                  </a:extLst>
                </a:gridCol>
              </a:tblGrid>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gengamma</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(stable) </a:t>
                      </a:r>
                    </a:p>
                  </a:txBody>
                  <a:tcPr>
                    <a:lnL>
                      <a:noFill/>
                    </a:lnL>
                    <a:lnR>
                      <a:noFill/>
                    </a:lnR>
                    <a:lnT>
                      <a:noFill/>
                    </a:lnT>
                    <a:lnB>
                      <a:noFill/>
                    </a:lnB>
                  </a:tcPr>
                </a:tc>
                <a:extLst>
                  <a:ext uri="{0D108BD9-81ED-4DB2-BD59-A6C34878D82A}">
                    <a16:rowId xmlns:a16="http://schemas.microsoft.com/office/drawing/2014/main" val="401222774"/>
                  </a:ext>
                </a:extLst>
              </a:tr>
              <a:tr h="246888">
                <a:tc>
                  <a:txBody>
                    <a:bodyPr/>
                    <a:lstStyle/>
                    <a:p>
                      <a:pPr algn="l"/>
                      <a:r>
                        <a:rPr lang="en-US" sz="1000">
                          <a:effectLst/>
                          <a:latin typeface="Arial" panose="020B0604020202020204" pitchFamily="34" charset="0"/>
                        </a:rPr>
                        <a:t>"gengamma.orig"</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(original) </a:t>
                      </a:r>
                    </a:p>
                  </a:txBody>
                  <a:tcPr>
                    <a:lnL>
                      <a:noFill/>
                    </a:lnL>
                    <a:lnR>
                      <a:noFill/>
                    </a:lnR>
                    <a:lnT>
                      <a:noFill/>
                    </a:lnT>
                    <a:lnB>
                      <a:noFill/>
                    </a:lnB>
                  </a:tcPr>
                </a:tc>
                <a:extLst>
                  <a:ext uri="{0D108BD9-81ED-4DB2-BD59-A6C34878D82A}">
                    <a16:rowId xmlns:a16="http://schemas.microsoft.com/office/drawing/2014/main" val="3235372714"/>
                  </a:ext>
                </a:extLst>
              </a:tr>
              <a:tr h="246888">
                <a:tc>
                  <a:txBody>
                    <a:bodyPr/>
                    <a:lstStyle/>
                    <a:p>
                      <a:pPr algn="l"/>
                      <a:r>
                        <a:rPr lang="en-US" sz="1000">
                          <a:effectLst/>
                          <a:latin typeface="Arial" panose="020B0604020202020204" pitchFamily="34" charset="0"/>
                        </a:rPr>
                        <a:t>"genf"</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F (stable) </a:t>
                      </a:r>
                    </a:p>
                  </a:txBody>
                  <a:tcPr>
                    <a:lnL>
                      <a:noFill/>
                    </a:lnL>
                    <a:lnR>
                      <a:noFill/>
                    </a:lnR>
                    <a:lnT>
                      <a:noFill/>
                    </a:lnT>
                    <a:lnB>
                      <a:noFill/>
                    </a:lnB>
                  </a:tcPr>
                </a:tc>
                <a:extLst>
                  <a:ext uri="{0D108BD9-81ED-4DB2-BD59-A6C34878D82A}">
                    <a16:rowId xmlns:a16="http://schemas.microsoft.com/office/drawing/2014/main" val="1375208221"/>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genf.orig</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Generalized F (original) </a:t>
                      </a:r>
                    </a:p>
                  </a:txBody>
                  <a:tcPr>
                    <a:lnL>
                      <a:noFill/>
                    </a:lnL>
                    <a:lnR>
                      <a:noFill/>
                    </a:lnR>
                    <a:lnT>
                      <a:noFill/>
                    </a:lnT>
                    <a:lnB>
                      <a:noFill/>
                    </a:lnB>
                  </a:tcPr>
                </a:tc>
                <a:extLst>
                  <a:ext uri="{0D108BD9-81ED-4DB2-BD59-A6C34878D82A}">
                    <a16:rowId xmlns:a16="http://schemas.microsoft.com/office/drawing/2014/main" val="3964577823"/>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weibull</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Weibull </a:t>
                      </a:r>
                    </a:p>
                  </a:txBody>
                  <a:tcPr>
                    <a:lnL>
                      <a:noFill/>
                    </a:lnL>
                    <a:lnR>
                      <a:noFill/>
                    </a:lnR>
                    <a:lnT>
                      <a:noFill/>
                    </a:lnT>
                    <a:lnB>
                      <a:noFill/>
                    </a:lnB>
                  </a:tcPr>
                </a:tc>
                <a:extLst>
                  <a:ext uri="{0D108BD9-81ED-4DB2-BD59-A6C34878D82A}">
                    <a16:rowId xmlns:a16="http://schemas.microsoft.com/office/drawing/2014/main" val="225054695"/>
                  </a:ext>
                </a:extLst>
              </a:tr>
            </a:tbl>
          </a:graphicData>
        </a:graphic>
      </p:graphicFrame>
      <p:graphicFrame>
        <p:nvGraphicFramePr>
          <p:cNvPr id="6" name="Table 5">
            <a:extLst>
              <a:ext uri="{FF2B5EF4-FFF2-40B4-BE49-F238E27FC236}">
                <a16:creationId xmlns:a16="http://schemas.microsoft.com/office/drawing/2014/main" id="{FF46ABCF-0EA3-0240-BA35-BC96FE1B1F13}"/>
              </a:ext>
            </a:extLst>
          </p:cNvPr>
          <p:cNvGraphicFramePr>
            <a:graphicFrameLocks noGrp="1"/>
          </p:cNvGraphicFramePr>
          <p:nvPr>
            <p:extLst>
              <p:ext uri="{D42A27DB-BD31-4B8C-83A1-F6EECF244321}">
                <p14:modId xmlns:p14="http://schemas.microsoft.com/office/powerpoint/2010/main" val="715049085"/>
              </p:ext>
            </p:extLst>
          </p:nvPr>
        </p:nvGraphicFramePr>
        <p:xfrm>
          <a:off x="5817473" y="2477912"/>
          <a:ext cx="2677597" cy="1234440"/>
        </p:xfrm>
        <a:graphic>
          <a:graphicData uri="http://schemas.openxmlformats.org/drawingml/2006/table">
            <a:tbl>
              <a:tblPr/>
              <a:tblGrid>
                <a:gridCol w="1408447">
                  <a:extLst>
                    <a:ext uri="{9D8B030D-6E8A-4147-A177-3AD203B41FA5}">
                      <a16:colId xmlns:a16="http://schemas.microsoft.com/office/drawing/2014/main" val="1768705462"/>
                    </a:ext>
                  </a:extLst>
                </a:gridCol>
                <a:gridCol w="1269150">
                  <a:extLst>
                    <a:ext uri="{9D8B030D-6E8A-4147-A177-3AD203B41FA5}">
                      <a16:colId xmlns:a16="http://schemas.microsoft.com/office/drawing/2014/main" val="2446255096"/>
                    </a:ext>
                  </a:extLst>
                </a:gridCol>
              </a:tblGrid>
              <a:tr h="246888">
                <a:tc>
                  <a:txBody>
                    <a:bodyPr/>
                    <a:lstStyle/>
                    <a:p>
                      <a:pPr algn="l"/>
                      <a:r>
                        <a:rPr lang="en-US" sz="1000">
                          <a:effectLst/>
                          <a:latin typeface="Arial" panose="020B0604020202020204" pitchFamily="34" charset="0"/>
                        </a:rPr>
                        <a:t>"gamma"</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Gamma </a:t>
                      </a:r>
                    </a:p>
                  </a:txBody>
                  <a:tcPr>
                    <a:lnL>
                      <a:noFill/>
                    </a:lnL>
                    <a:lnR>
                      <a:noFill/>
                    </a:lnR>
                    <a:lnT>
                      <a:noFill/>
                    </a:lnT>
                    <a:lnB>
                      <a:noFill/>
                    </a:lnB>
                  </a:tcPr>
                </a:tc>
                <a:extLst>
                  <a:ext uri="{0D108BD9-81ED-4DB2-BD59-A6C34878D82A}">
                    <a16:rowId xmlns:a16="http://schemas.microsoft.com/office/drawing/2014/main" val="701183635"/>
                  </a:ext>
                </a:extLst>
              </a:tr>
              <a:tr h="246888">
                <a:tc>
                  <a:txBody>
                    <a:bodyPr/>
                    <a:lstStyle/>
                    <a:p>
                      <a:pPr algn="l"/>
                      <a:r>
                        <a:rPr lang="en-US" sz="1000">
                          <a:effectLst/>
                          <a:latin typeface="Arial" panose="020B0604020202020204" pitchFamily="34" charset="0"/>
                        </a:rPr>
                        <a:t>"exp"</a:t>
                      </a:r>
                    </a:p>
                  </a:txBody>
                  <a:tcPr marR="114300">
                    <a:lnL>
                      <a:noFill/>
                    </a:lnL>
                    <a:lnR>
                      <a:noFill/>
                    </a:lnR>
                    <a:lnT>
                      <a:noFill/>
                    </a:lnT>
                    <a:lnB>
                      <a:noFill/>
                    </a:lnB>
                  </a:tcPr>
                </a:tc>
                <a:tc>
                  <a:txBody>
                    <a:bodyPr/>
                    <a:lstStyle/>
                    <a:p>
                      <a:pPr algn="l"/>
                      <a:r>
                        <a:rPr lang="en-US" sz="1000">
                          <a:effectLst/>
                          <a:latin typeface="Arial" panose="020B0604020202020204" pitchFamily="34" charset="0"/>
                        </a:rPr>
                        <a:t>Exponential </a:t>
                      </a:r>
                    </a:p>
                  </a:txBody>
                  <a:tcPr>
                    <a:lnL>
                      <a:noFill/>
                    </a:lnL>
                    <a:lnR>
                      <a:noFill/>
                    </a:lnR>
                    <a:lnT>
                      <a:noFill/>
                    </a:lnT>
                    <a:lnB>
                      <a:noFill/>
                    </a:lnB>
                  </a:tcPr>
                </a:tc>
                <a:extLst>
                  <a:ext uri="{0D108BD9-81ED-4DB2-BD59-A6C34878D82A}">
                    <a16:rowId xmlns:a16="http://schemas.microsoft.com/office/drawing/2014/main" val="342388446"/>
                  </a:ext>
                </a:extLst>
              </a:tr>
              <a:tr h="246888">
                <a:tc>
                  <a:txBody>
                    <a:bodyPr/>
                    <a:lstStyle/>
                    <a:p>
                      <a:pPr algn="l"/>
                      <a:r>
                        <a:rPr lang="en-US" sz="1000">
                          <a:effectLst/>
                          <a:latin typeface="Arial" panose="020B0604020202020204" pitchFamily="34" charset="0"/>
                        </a:rPr>
                        <a:t>"llogis"</a:t>
                      </a:r>
                    </a:p>
                  </a:txBody>
                  <a:tcPr marR="114300">
                    <a:lnL>
                      <a:noFill/>
                    </a:lnL>
                    <a:lnR>
                      <a:noFill/>
                    </a:lnR>
                    <a:lnT>
                      <a:noFill/>
                    </a:lnT>
                    <a:lnB>
                      <a:noFill/>
                    </a:lnB>
                  </a:tcPr>
                </a:tc>
                <a:tc>
                  <a:txBody>
                    <a:bodyPr/>
                    <a:lstStyle/>
                    <a:p>
                      <a:pPr algn="l"/>
                      <a:r>
                        <a:rPr lang="en-US" sz="1000">
                          <a:effectLst/>
                          <a:latin typeface="Arial" panose="020B0604020202020204" pitchFamily="34" charset="0"/>
                        </a:rPr>
                        <a:t>Log-logistic </a:t>
                      </a:r>
                    </a:p>
                  </a:txBody>
                  <a:tcPr>
                    <a:lnL>
                      <a:noFill/>
                    </a:lnL>
                    <a:lnR>
                      <a:noFill/>
                    </a:lnR>
                    <a:lnT>
                      <a:noFill/>
                    </a:lnT>
                    <a:lnB>
                      <a:noFill/>
                    </a:lnB>
                  </a:tcPr>
                </a:tc>
                <a:extLst>
                  <a:ext uri="{0D108BD9-81ED-4DB2-BD59-A6C34878D82A}">
                    <a16:rowId xmlns:a16="http://schemas.microsoft.com/office/drawing/2014/main" val="3718764202"/>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lnorm</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Log-normal </a:t>
                      </a:r>
                    </a:p>
                  </a:txBody>
                  <a:tcPr>
                    <a:lnL>
                      <a:noFill/>
                    </a:lnL>
                    <a:lnR>
                      <a:noFill/>
                    </a:lnR>
                    <a:lnT>
                      <a:noFill/>
                    </a:lnT>
                    <a:lnB>
                      <a:noFill/>
                    </a:lnB>
                  </a:tcPr>
                </a:tc>
                <a:extLst>
                  <a:ext uri="{0D108BD9-81ED-4DB2-BD59-A6C34878D82A}">
                    <a16:rowId xmlns:a16="http://schemas.microsoft.com/office/drawing/2014/main" val="2149412787"/>
                  </a:ext>
                </a:extLst>
              </a:tr>
              <a:tr h="246888">
                <a:tc>
                  <a:txBody>
                    <a:bodyPr/>
                    <a:lstStyle/>
                    <a:p>
                      <a:pPr algn="l"/>
                      <a:r>
                        <a:rPr lang="en-US" sz="1000">
                          <a:effectLst/>
                          <a:latin typeface="Arial" panose="020B0604020202020204" pitchFamily="34" charset="0"/>
                        </a:rPr>
                        <a:t>"gompertz"</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Gompertz </a:t>
                      </a:r>
                    </a:p>
                  </a:txBody>
                  <a:tcPr>
                    <a:lnL>
                      <a:noFill/>
                    </a:lnL>
                    <a:lnR>
                      <a:noFill/>
                    </a:lnR>
                    <a:lnT>
                      <a:noFill/>
                    </a:lnT>
                    <a:lnB>
                      <a:noFill/>
                    </a:lnB>
                  </a:tcPr>
                </a:tc>
                <a:extLst>
                  <a:ext uri="{0D108BD9-81ED-4DB2-BD59-A6C34878D82A}">
                    <a16:rowId xmlns:a16="http://schemas.microsoft.com/office/drawing/2014/main" val="4110536070"/>
                  </a:ext>
                </a:extLst>
              </a:tr>
            </a:tbl>
          </a:graphicData>
        </a:graphic>
      </p:graphicFrame>
    </p:spTree>
    <p:extLst>
      <p:ext uri="{BB962C8B-B14F-4D97-AF65-F5344CB8AC3E}">
        <p14:creationId xmlns:p14="http://schemas.microsoft.com/office/powerpoint/2010/main" val="783997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Time-varying state-transition models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75</a:t>
            </a:fld>
            <a:endParaRPr lang="en-US"/>
          </a:p>
        </p:txBody>
      </p:sp>
    </p:spTree>
    <p:extLst>
      <p:ext uri="{BB962C8B-B14F-4D97-AF65-F5344CB8AC3E}">
        <p14:creationId xmlns:p14="http://schemas.microsoft.com/office/powerpoint/2010/main" val="3348257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3733999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78</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79</a:t>
            </a:fld>
            <a:endParaRPr lang="en-US"/>
          </a:p>
        </p:txBody>
      </p:sp>
    </p:spTree>
    <p:extLst>
      <p:ext uri="{BB962C8B-B14F-4D97-AF65-F5344CB8AC3E}">
        <p14:creationId xmlns:p14="http://schemas.microsoft.com/office/powerpoint/2010/main" val="2115741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2799026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00898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10161</TotalTime>
  <Words>5055</Words>
  <Application>Microsoft Macintosh PowerPoint</Application>
  <PresentationFormat>On-screen Show (16:9)</PresentationFormat>
  <Paragraphs>750</Paragraphs>
  <Slides>85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Partitioned survival model</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the parameters</vt:lpstr>
      <vt:lpstr>Simulating the Markov model</vt:lpstr>
      <vt:lpstr>Simulating the Markov model</vt:lpstr>
      <vt:lpstr>Simulating the Markov model</vt:lpstr>
      <vt:lpstr>Simulating the Markov model</vt:lpstr>
      <vt:lpstr>Simulating the Markov model</vt:lpstr>
      <vt:lpstr>Simulating the Markov model</vt:lpstr>
      <vt:lpstr>PowerPoint Presentation</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Time-varying state-transition models</vt:lpstr>
      <vt:lpstr>Time-varying state-transition models</vt:lpstr>
      <vt:lpstr>PowerPoint Presentation</vt:lpstr>
      <vt:lpstr>Partitioned survival models</vt:lpstr>
      <vt:lpstr>Partitioned survival models</vt:lpstr>
      <vt:lpstr>Partitioned survival models</vt:lpstr>
      <vt:lpstr>Exercise 4: Partitioned survival model</vt:lpstr>
      <vt:lpstr>Demonstration: Time-varying state-transition models</vt:lpstr>
      <vt:lpstr>PowerPoint Presentation</vt:lpstr>
      <vt:lpstr>Decision analysis</vt:lpstr>
      <vt:lpstr>Cost-effectiveness analysis</vt:lpstr>
      <vt:lpstr>Exercise 5: Cost-effectiveness analysis</vt:lpstr>
      <vt:lpstr>PowerPoint Presentation</vt:lpstr>
      <vt:lpstr>So why R for CE modeling?</vt:lpstr>
      <vt:lpstr>PowerPoint Presentation</vt:lpstr>
      <vt:lpstr>SLIDES THAT MAY BE USEFUL</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638</cp:revision>
  <cp:lastPrinted>2019-06-07T19:51:54Z</cp:lastPrinted>
  <dcterms:created xsi:type="dcterms:W3CDTF">2014-12-05T18:34:48Z</dcterms:created>
  <dcterms:modified xsi:type="dcterms:W3CDTF">2020-09-13T05:13:04Z</dcterms:modified>
  <cp:category/>
</cp:coreProperties>
</file>